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72" r:id="rId5"/>
    <p:sldId id="263" r:id="rId6"/>
    <p:sldId id="259" r:id="rId7"/>
    <p:sldId id="270" r:id="rId8"/>
    <p:sldId id="271" r:id="rId9"/>
    <p:sldId id="266" r:id="rId10"/>
    <p:sldId id="268" r:id="rId11"/>
    <p:sldId id="267" r:id="rId12"/>
    <p:sldId id="286" r:id="rId13"/>
    <p:sldId id="269" r:id="rId14"/>
    <p:sldId id="284" r:id="rId15"/>
    <p:sldId id="285" r:id="rId16"/>
    <p:sldId id="264" r:id="rId17"/>
    <p:sldId id="260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74" r:id="rId28"/>
    <p:sldId id="287" r:id="rId29"/>
    <p:sldId id="265" r:id="rId30"/>
    <p:sldId id="261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61" autoAdjust="0"/>
  </p:normalViewPr>
  <p:slideViewPr>
    <p:cSldViewPr>
      <p:cViewPr>
        <p:scale>
          <a:sx n="70" d="100"/>
          <a:sy n="70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E493B-EE67-4ED9-A00D-ABE3ADB65FD1}" type="doc">
      <dgm:prSet loTypeId="urn:microsoft.com/office/officeart/2005/8/layout/vProcess5" loCatId="process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819697D5-2315-4DF5-ADB3-8128E94487A3}">
      <dgm:prSet phldrT="[文字]"/>
      <dgm:spPr/>
      <dgm:t>
        <a:bodyPr/>
        <a:lstStyle/>
        <a:p>
          <a:r>
            <a:rPr lang="en-US" altLang="zh-TW" dirty="0" smtClean="0"/>
            <a:t>Rank texts by comprehensibility.</a:t>
          </a:r>
          <a:endParaRPr lang="zh-TW" altLang="en-US" dirty="0"/>
        </a:p>
      </dgm:t>
    </dgm:pt>
    <dgm:pt modelId="{9520B4C9-887C-4DBE-94F9-E9D5355090B5}" type="parTrans" cxnId="{AF169016-B393-4A0F-AA86-66E334893873}">
      <dgm:prSet/>
      <dgm:spPr/>
      <dgm:t>
        <a:bodyPr/>
        <a:lstStyle/>
        <a:p>
          <a:endParaRPr lang="zh-TW" altLang="en-US"/>
        </a:p>
      </dgm:t>
    </dgm:pt>
    <dgm:pt modelId="{AC016AC0-1228-4CB9-B276-68FD1E0E421B}" type="sibTrans" cxnId="{AF169016-B393-4A0F-AA86-66E334893873}">
      <dgm:prSet/>
      <dgm:spPr/>
      <dgm:t>
        <a:bodyPr/>
        <a:lstStyle/>
        <a:p>
          <a:endParaRPr lang="zh-TW" altLang="en-US"/>
        </a:p>
      </dgm:t>
    </dgm:pt>
    <dgm:pt modelId="{B599109D-AD11-4D29-A729-A6388743B357}">
      <dgm:prSet phldrT="[文字]"/>
      <dgm:spPr/>
      <dgm:t>
        <a:bodyPr/>
        <a:lstStyle/>
        <a:p>
          <a:r>
            <a:rPr lang="en-US" altLang="zh-TW" dirty="0" smtClean="0"/>
            <a:t>Modeling user comprehensibility preferences</a:t>
          </a:r>
          <a:endParaRPr lang="zh-TW" altLang="en-US" dirty="0"/>
        </a:p>
      </dgm:t>
    </dgm:pt>
    <dgm:pt modelId="{C85A3029-B994-492C-8F3D-CC114F4EF7DA}" type="parTrans" cxnId="{DA60C066-F1B2-4283-AB3A-6C57EC37048A}">
      <dgm:prSet/>
      <dgm:spPr/>
      <dgm:t>
        <a:bodyPr/>
        <a:lstStyle/>
        <a:p>
          <a:endParaRPr lang="zh-TW" altLang="en-US"/>
        </a:p>
      </dgm:t>
    </dgm:pt>
    <dgm:pt modelId="{4DDC7C4F-9DDC-4A57-919D-6864AC2D14B7}" type="sibTrans" cxnId="{DA60C066-F1B2-4283-AB3A-6C57EC37048A}">
      <dgm:prSet/>
      <dgm:spPr/>
      <dgm:t>
        <a:bodyPr/>
        <a:lstStyle/>
        <a:p>
          <a:endParaRPr lang="zh-TW" altLang="en-US"/>
        </a:p>
      </dgm:t>
    </dgm:pt>
    <dgm:pt modelId="{E37B8324-1EF2-4A8C-B7FE-1BD67DFD446D}">
      <dgm:prSet phldrT="[文字]"/>
      <dgm:spPr/>
      <dgm:t>
        <a:bodyPr/>
        <a:lstStyle/>
        <a:p>
          <a:r>
            <a:rPr lang="en-US" altLang="zh-TW" dirty="0" smtClean="0"/>
            <a:t>Personalized ranking.</a:t>
          </a:r>
          <a:endParaRPr lang="zh-TW" altLang="en-US" dirty="0"/>
        </a:p>
      </dgm:t>
    </dgm:pt>
    <dgm:pt modelId="{B138C545-BF2B-41E1-823A-2AE0DF32178F}" type="parTrans" cxnId="{8286D9C6-2EB1-4916-8697-840ED87F5C5F}">
      <dgm:prSet/>
      <dgm:spPr/>
      <dgm:t>
        <a:bodyPr/>
        <a:lstStyle/>
        <a:p>
          <a:endParaRPr lang="zh-TW" altLang="en-US"/>
        </a:p>
      </dgm:t>
    </dgm:pt>
    <dgm:pt modelId="{9F687C2E-4EBB-4BA0-B684-EC3AB9F133FF}" type="sibTrans" cxnId="{8286D9C6-2EB1-4916-8697-840ED87F5C5F}">
      <dgm:prSet/>
      <dgm:spPr/>
      <dgm:t>
        <a:bodyPr/>
        <a:lstStyle/>
        <a:p>
          <a:endParaRPr lang="zh-TW" altLang="en-US"/>
        </a:p>
      </dgm:t>
    </dgm:pt>
    <dgm:pt modelId="{D308E943-2007-4ACF-BC79-224FF264D6BC}" type="pres">
      <dgm:prSet presAssocID="{803E493B-EE67-4ED9-A00D-ABE3ADB65F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A0E3240-2482-40F4-88EA-7FBD151522AA}" type="pres">
      <dgm:prSet presAssocID="{803E493B-EE67-4ED9-A00D-ABE3ADB65FD1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2F8AF3EE-83C8-4825-81AF-313B6B115E51}" type="pres">
      <dgm:prSet presAssocID="{803E493B-EE67-4ED9-A00D-ABE3ADB65FD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12D3F9-D3DC-4FFD-9AB0-A2F4E9234825}" type="pres">
      <dgm:prSet presAssocID="{803E493B-EE67-4ED9-A00D-ABE3ADB65FD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F1559C-9077-4B21-A843-04A7E2EB1A20}" type="pres">
      <dgm:prSet presAssocID="{803E493B-EE67-4ED9-A00D-ABE3ADB65FD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E97174-4405-4B0C-BAD3-914C9D2C2487}" type="pres">
      <dgm:prSet presAssocID="{803E493B-EE67-4ED9-A00D-ABE3ADB65FD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3488F1-BB41-4816-9CF4-8C6ADB72EC8D}" type="pres">
      <dgm:prSet presAssocID="{803E493B-EE67-4ED9-A00D-ABE3ADB65FD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CDDEBE-529F-4B99-B5A0-93749B0F24FD}" type="pres">
      <dgm:prSet presAssocID="{803E493B-EE67-4ED9-A00D-ABE3ADB65FD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2D3A1E-5B58-482B-B77A-DB1EE33C5936}" type="pres">
      <dgm:prSet presAssocID="{803E493B-EE67-4ED9-A00D-ABE3ADB65FD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1A4E85-EFAD-44B8-AA00-24BC972E53C1}" type="pres">
      <dgm:prSet presAssocID="{803E493B-EE67-4ED9-A00D-ABE3ADB65FD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40EA51-5D2B-4F47-BDB2-89E173352056}" type="presOf" srcId="{803E493B-EE67-4ED9-A00D-ABE3ADB65FD1}" destId="{D308E943-2007-4ACF-BC79-224FF264D6BC}" srcOrd="0" destOrd="0" presId="urn:microsoft.com/office/officeart/2005/8/layout/vProcess5"/>
    <dgm:cxn modelId="{000B0839-E231-4CEB-87E2-69AEE5AB5281}" type="presOf" srcId="{819697D5-2315-4DF5-ADB3-8128E94487A3}" destId="{C5CDDEBE-529F-4B99-B5A0-93749B0F24FD}" srcOrd="1" destOrd="0" presId="urn:microsoft.com/office/officeart/2005/8/layout/vProcess5"/>
    <dgm:cxn modelId="{2C36A776-4EF9-46AB-A8D8-817290633965}" type="presOf" srcId="{E37B8324-1EF2-4A8C-B7FE-1BD67DFD446D}" destId="{46F1559C-9077-4B21-A843-04A7E2EB1A20}" srcOrd="0" destOrd="0" presId="urn:microsoft.com/office/officeart/2005/8/layout/vProcess5"/>
    <dgm:cxn modelId="{863DFC2F-DF44-456E-AD0A-0D35E1233F69}" type="presOf" srcId="{B599109D-AD11-4D29-A729-A6388743B357}" destId="{FA2D3A1E-5B58-482B-B77A-DB1EE33C5936}" srcOrd="1" destOrd="0" presId="urn:microsoft.com/office/officeart/2005/8/layout/vProcess5"/>
    <dgm:cxn modelId="{FF6D9042-4F4A-4AF3-9D23-AB36022451AC}" type="presOf" srcId="{AC016AC0-1228-4CB9-B276-68FD1E0E421B}" destId="{2BE97174-4405-4B0C-BAD3-914C9D2C2487}" srcOrd="0" destOrd="0" presId="urn:microsoft.com/office/officeart/2005/8/layout/vProcess5"/>
    <dgm:cxn modelId="{A7CA9896-E4C5-484B-A43D-3C39C2674D64}" type="presOf" srcId="{E37B8324-1EF2-4A8C-B7FE-1BD67DFD446D}" destId="{D71A4E85-EFAD-44B8-AA00-24BC972E53C1}" srcOrd="1" destOrd="0" presId="urn:microsoft.com/office/officeart/2005/8/layout/vProcess5"/>
    <dgm:cxn modelId="{DA60C066-F1B2-4283-AB3A-6C57EC37048A}" srcId="{803E493B-EE67-4ED9-A00D-ABE3ADB65FD1}" destId="{B599109D-AD11-4D29-A729-A6388743B357}" srcOrd="1" destOrd="0" parTransId="{C85A3029-B994-492C-8F3D-CC114F4EF7DA}" sibTransId="{4DDC7C4F-9DDC-4A57-919D-6864AC2D14B7}"/>
    <dgm:cxn modelId="{953E9BCD-8C2A-42AE-BFD5-06F6EC359C50}" type="presOf" srcId="{819697D5-2315-4DF5-ADB3-8128E94487A3}" destId="{2F8AF3EE-83C8-4825-81AF-313B6B115E51}" srcOrd="0" destOrd="0" presId="urn:microsoft.com/office/officeart/2005/8/layout/vProcess5"/>
    <dgm:cxn modelId="{8286D9C6-2EB1-4916-8697-840ED87F5C5F}" srcId="{803E493B-EE67-4ED9-A00D-ABE3ADB65FD1}" destId="{E37B8324-1EF2-4A8C-B7FE-1BD67DFD446D}" srcOrd="2" destOrd="0" parTransId="{B138C545-BF2B-41E1-823A-2AE0DF32178F}" sibTransId="{9F687C2E-4EBB-4BA0-B684-EC3AB9F133FF}"/>
    <dgm:cxn modelId="{1950E44E-B20A-4AC5-82B0-CFF9D1A44739}" type="presOf" srcId="{B599109D-AD11-4D29-A729-A6388743B357}" destId="{5B12D3F9-D3DC-4FFD-9AB0-A2F4E9234825}" srcOrd="0" destOrd="0" presId="urn:microsoft.com/office/officeart/2005/8/layout/vProcess5"/>
    <dgm:cxn modelId="{AF169016-B393-4A0F-AA86-66E334893873}" srcId="{803E493B-EE67-4ED9-A00D-ABE3ADB65FD1}" destId="{819697D5-2315-4DF5-ADB3-8128E94487A3}" srcOrd="0" destOrd="0" parTransId="{9520B4C9-887C-4DBE-94F9-E9D5355090B5}" sibTransId="{AC016AC0-1228-4CB9-B276-68FD1E0E421B}"/>
    <dgm:cxn modelId="{5E25F12F-A8C8-4110-8795-D57A7348EBC2}" type="presOf" srcId="{4DDC7C4F-9DDC-4A57-919D-6864AC2D14B7}" destId="{4D3488F1-BB41-4816-9CF4-8C6ADB72EC8D}" srcOrd="0" destOrd="0" presId="urn:microsoft.com/office/officeart/2005/8/layout/vProcess5"/>
    <dgm:cxn modelId="{89E760F7-7CB7-4D51-819D-C4E02430842D}" type="presParOf" srcId="{D308E943-2007-4ACF-BC79-224FF264D6BC}" destId="{3A0E3240-2482-40F4-88EA-7FBD151522AA}" srcOrd="0" destOrd="0" presId="urn:microsoft.com/office/officeart/2005/8/layout/vProcess5"/>
    <dgm:cxn modelId="{9A4455DB-B9DC-49AA-BF7B-301B411E51E0}" type="presParOf" srcId="{D308E943-2007-4ACF-BC79-224FF264D6BC}" destId="{2F8AF3EE-83C8-4825-81AF-313B6B115E51}" srcOrd="1" destOrd="0" presId="urn:microsoft.com/office/officeart/2005/8/layout/vProcess5"/>
    <dgm:cxn modelId="{4109858C-8584-44C6-A68D-FA85EF63818D}" type="presParOf" srcId="{D308E943-2007-4ACF-BC79-224FF264D6BC}" destId="{5B12D3F9-D3DC-4FFD-9AB0-A2F4E9234825}" srcOrd="2" destOrd="0" presId="urn:microsoft.com/office/officeart/2005/8/layout/vProcess5"/>
    <dgm:cxn modelId="{FF7671D5-7DE0-4BEC-9627-186637133D14}" type="presParOf" srcId="{D308E943-2007-4ACF-BC79-224FF264D6BC}" destId="{46F1559C-9077-4B21-A843-04A7E2EB1A20}" srcOrd="3" destOrd="0" presId="urn:microsoft.com/office/officeart/2005/8/layout/vProcess5"/>
    <dgm:cxn modelId="{448F1A83-BE3F-4DB5-962F-84AD50FAF56D}" type="presParOf" srcId="{D308E943-2007-4ACF-BC79-224FF264D6BC}" destId="{2BE97174-4405-4B0C-BAD3-914C9D2C2487}" srcOrd="4" destOrd="0" presId="urn:microsoft.com/office/officeart/2005/8/layout/vProcess5"/>
    <dgm:cxn modelId="{1D945ABF-C8C2-4CB0-B477-6FEA56F0C158}" type="presParOf" srcId="{D308E943-2007-4ACF-BC79-224FF264D6BC}" destId="{4D3488F1-BB41-4816-9CF4-8C6ADB72EC8D}" srcOrd="5" destOrd="0" presId="urn:microsoft.com/office/officeart/2005/8/layout/vProcess5"/>
    <dgm:cxn modelId="{994B5301-0917-462E-9D5A-DFAB18504BBA}" type="presParOf" srcId="{D308E943-2007-4ACF-BC79-224FF264D6BC}" destId="{C5CDDEBE-529F-4B99-B5A0-93749B0F24FD}" srcOrd="6" destOrd="0" presId="urn:microsoft.com/office/officeart/2005/8/layout/vProcess5"/>
    <dgm:cxn modelId="{88A1AB37-B56B-4B64-83FB-F213840368F0}" type="presParOf" srcId="{D308E943-2007-4ACF-BC79-224FF264D6BC}" destId="{FA2D3A1E-5B58-482B-B77A-DB1EE33C5936}" srcOrd="7" destOrd="0" presId="urn:microsoft.com/office/officeart/2005/8/layout/vProcess5"/>
    <dgm:cxn modelId="{DE3B16FE-A476-477F-A3B9-CB173DBCA8A1}" type="presParOf" srcId="{D308E943-2007-4ACF-BC79-224FF264D6BC}" destId="{D71A4E85-EFAD-44B8-AA00-24BC972E53C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AF3EE-83C8-4825-81AF-313B6B115E51}">
      <dsp:nvSpPr>
        <dsp:cNvPr id="0" name=""/>
        <dsp:cNvSpPr/>
      </dsp:nvSpPr>
      <dsp:spPr>
        <a:xfrm>
          <a:off x="0" y="0"/>
          <a:ext cx="6995160" cy="1463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Rank texts by comprehensibility.</a:t>
          </a:r>
          <a:endParaRPr lang="zh-TW" altLang="en-US" sz="3000" kern="1200" dirty="0"/>
        </a:p>
      </dsp:txBody>
      <dsp:txXfrm>
        <a:off x="42851" y="42851"/>
        <a:ext cx="5416425" cy="1377338"/>
      </dsp:txXfrm>
    </dsp:sp>
    <dsp:sp modelId="{5B12D3F9-D3DC-4FFD-9AB0-A2F4E9234825}">
      <dsp:nvSpPr>
        <dsp:cNvPr id="0" name=""/>
        <dsp:cNvSpPr/>
      </dsp:nvSpPr>
      <dsp:spPr>
        <a:xfrm>
          <a:off x="617219" y="1706879"/>
          <a:ext cx="6995160" cy="1463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Modeling user comprehensibility preferences</a:t>
          </a:r>
          <a:endParaRPr lang="zh-TW" altLang="en-US" sz="3000" kern="1200" dirty="0"/>
        </a:p>
      </dsp:txBody>
      <dsp:txXfrm>
        <a:off x="660070" y="1749730"/>
        <a:ext cx="5341262" cy="1377338"/>
      </dsp:txXfrm>
    </dsp:sp>
    <dsp:sp modelId="{46F1559C-9077-4B21-A843-04A7E2EB1A20}">
      <dsp:nvSpPr>
        <dsp:cNvPr id="0" name=""/>
        <dsp:cNvSpPr/>
      </dsp:nvSpPr>
      <dsp:spPr>
        <a:xfrm>
          <a:off x="1234439" y="3413759"/>
          <a:ext cx="6995160" cy="1463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Personalized ranking.</a:t>
          </a:r>
          <a:endParaRPr lang="zh-TW" altLang="en-US" sz="3000" kern="1200" dirty="0"/>
        </a:p>
      </dsp:txBody>
      <dsp:txXfrm>
        <a:off x="1277290" y="3456610"/>
        <a:ext cx="5341262" cy="1377338"/>
      </dsp:txXfrm>
    </dsp:sp>
    <dsp:sp modelId="{2BE97174-4405-4B0C-BAD3-914C9D2C2487}">
      <dsp:nvSpPr>
        <dsp:cNvPr id="0" name=""/>
        <dsp:cNvSpPr/>
      </dsp:nvSpPr>
      <dsp:spPr>
        <a:xfrm>
          <a:off x="6044184" y="1109472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258154" y="1109472"/>
        <a:ext cx="523036" cy="715609"/>
      </dsp:txXfrm>
    </dsp:sp>
    <dsp:sp modelId="{4D3488F1-BB41-4816-9CF4-8C6ADB72EC8D}">
      <dsp:nvSpPr>
        <dsp:cNvPr id="0" name=""/>
        <dsp:cNvSpPr/>
      </dsp:nvSpPr>
      <dsp:spPr>
        <a:xfrm>
          <a:off x="6661403" y="2806598"/>
          <a:ext cx="950976" cy="95097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6875373" y="2806598"/>
        <a:ext cx="523036" cy="715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2E22F-FBC7-4F74-BA6B-1951130302BB}" type="datetimeFigureOut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FAEC0-ECA4-4CA3-B428-189DA8BCCB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810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F104B-0244-43A2-A6E2-B857FE0BD872}" type="datetimeFigureOut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68EB1-842A-43E7-878F-314D9CCF60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391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68EB1-842A-43E7-878F-314D9CCF607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09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作者使用</a:t>
            </a:r>
            <a:r>
              <a:rPr lang="en-US" altLang="zh-TW" dirty="0" smtClean="0"/>
              <a:t>3</a:t>
            </a:r>
            <a:r>
              <a:rPr lang="zh-TW" altLang="en-US" dirty="0" smtClean="0"/>
              <a:t>種方法來取得</a:t>
            </a:r>
            <a:r>
              <a:rPr lang="en-US" altLang="zh-TW" dirty="0" smtClean="0"/>
              <a:t>pairwise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68EB1-842A-43E7-878F-314D9CCF607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918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68EB1-842A-43E7-878F-314D9CCF607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03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3404-3B60-452D-8F5C-57D032A0C94C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86E6-C4AD-44E5-9AC7-18B82179CCBD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A328-D48B-4234-AD9B-CD82FB683D22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A0BE0-09EE-4774-A685-6A01FDE51FCA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23C-6B80-4BAA-B64B-F5E8CB2E7535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8D7-7C43-4B7B-A66B-33548FE1C27B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3550-B1B3-4C6B-85C8-F5091DCC3308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7AFC-E04B-4D66-8CCE-A7809F48F3CA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C69A-21F2-4889-8640-7893D8FF250F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45F3-1321-4EF8-84FD-648C207F65CB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2687-0019-4C0F-805D-8A3456320219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E68FE9-38C7-4DC8-9E81-D210BBA02E73}" type="datetime1">
              <a:rPr lang="zh-TW" altLang="en-US" smtClean="0"/>
              <a:t>2013/1/23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80F8299-6160-46D2-AA71-1807FDB5C31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4400" cap="none" dirty="0" smtClean="0"/>
              <a:t>TO Each His Own: Personalized Content Selection Based on Text Comprehensibility</a:t>
            </a:r>
            <a:endParaRPr lang="zh-TW" altLang="en-US" sz="4400" cap="none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2351112"/>
          </a:xfrm>
        </p:spPr>
        <p:txBody>
          <a:bodyPr>
            <a:normAutofit fontScale="92500"/>
          </a:bodyPr>
          <a:lstStyle/>
          <a:p>
            <a:pPr algn="just"/>
            <a:r>
              <a:rPr lang="en-US" altLang="zh-TW" dirty="0" smtClean="0"/>
              <a:t>Date: 2013/01/24</a:t>
            </a:r>
          </a:p>
          <a:p>
            <a:pPr algn="just"/>
            <a:r>
              <a:rPr lang="en-US" altLang="zh-TW" dirty="0" smtClean="0"/>
              <a:t>Author: </a:t>
            </a:r>
            <a:r>
              <a:rPr lang="en-US" altLang="zh-TW" dirty="0" err="1" smtClean="0"/>
              <a:t>Chenhao</a:t>
            </a:r>
            <a:r>
              <a:rPr lang="en-US" altLang="zh-TW" dirty="0" smtClean="0"/>
              <a:t> Tan, </a:t>
            </a:r>
            <a:r>
              <a:rPr lang="en-US" altLang="zh-TW" dirty="0" err="1" smtClean="0"/>
              <a:t>Evgeniy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Gabrilovich</a:t>
            </a:r>
            <a:r>
              <a:rPr lang="en-US" altLang="zh-TW" dirty="0" smtClean="0"/>
              <a:t>, Bo Pang</a:t>
            </a:r>
          </a:p>
          <a:p>
            <a:pPr algn="just"/>
            <a:r>
              <a:rPr lang="en-US" altLang="zh-TW" dirty="0" smtClean="0"/>
              <a:t>Source: WSDM ’12</a:t>
            </a:r>
          </a:p>
          <a:p>
            <a:pPr algn="just"/>
            <a:r>
              <a:rPr lang="en-US" altLang="zh-TW" dirty="0" smtClean="0"/>
              <a:t>Advisor: Dr.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Speaker: Yi-</a:t>
            </a:r>
            <a:r>
              <a:rPr lang="en-US" altLang="zh-TW" dirty="0" err="1" smtClean="0"/>
              <a:t>Hsuan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Yeh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2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521784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TW" dirty="0" smtClean="0"/>
              <a:t>Preference weighting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zh-TW" dirty="0" smtClean="0"/>
              <a:t>Web search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altLang="zh-TW" dirty="0" smtClean="0"/>
              <a:t>	</a:t>
            </a:r>
          </a:p>
          <a:p>
            <a:pPr marL="400050" lvl="1" indent="0">
              <a:buNone/>
            </a:pPr>
            <a:r>
              <a:rPr lang="en-US" altLang="zh-TW" dirty="0" smtClean="0"/>
              <a:t>	</a:t>
            </a:r>
          </a:p>
          <a:p>
            <a:pPr marL="400050" lvl="1" indent="0">
              <a:buNone/>
            </a:pPr>
            <a:r>
              <a:rPr lang="en-US" altLang="zh-TW" dirty="0" smtClean="0"/>
              <a:t>	ex : l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 &gt;</a:t>
            </a:r>
            <a:r>
              <a:rPr lang="en-US" altLang="zh-TW" sz="1800" dirty="0" smtClean="0"/>
              <a:t>u</a:t>
            </a:r>
            <a:r>
              <a:rPr lang="en-US" altLang="zh-TW" dirty="0" smtClean="0"/>
              <a:t> l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 ,   w = 0.25</a:t>
            </a:r>
          </a:p>
          <a:p>
            <a:pPr marL="400050" lvl="1" indent="0">
              <a:buNone/>
            </a:pPr>
            <a:r>
              <a:rPr lang="en-US" altLang="zh-TW" baseline="-25000" dirty="0" smtClean="0"/>
              <a:t> </a:t>
            </a:r>
            <a:endParaRPr lang="en-US" altLang="zh-TW" dirty="0" smtClean="0"/>
          </a:p>
          <a:p>
            <a:pPr marL="914400" lvl="1" indent="-514350">
              <a:buFont typeface="+mj-lt"/>
              <a:buAutoNum type="arabicPeriod" startAt="2"/>
            </a:pPr>
            <a:r>
              <a:rPr lang="en-US" altLang="zh-TW" dirty="0" smtClean="0"/>
              <a:t>CAQ</a:t>
            </a:r>
          </a:p>
          <a:p>
            <a:pPr marL="400050" lvl="1" indent="0">
              <a:buNone/>
            </a:pPr>
            <a:r>
              <a:rPr lang="en-US" altLang="zh-TW" dirty="0" smtClean="0"/>
              <a:t>	w = 1/n   (There are n answers for a question)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t="51679" r="65138" b="42606"/>
          <a:stretch/>
        </p:blipFill>
        <p:spPr bwMode="auto">
          <a:xfrm>
            <a:off x="988124" y="3069505"/>
            <a:ext cx="1574399" cy="41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56670" r="57315" b="36408"/>
          <a:stretch/>
        </p:blipFill>
        <p:spPr bwMode="auto">
          <a:xfrm>
            <a:off x="3250901" y="2981188"/>
            <a:ext cx="2446574" cy="50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3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Modeling user comprehensibility preferences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Topical-independent profile (</a:t>
            </a:r>
            <a:r>
              <a:rPr lang="en-US" altLang="zh-TW" dirty="0" smtClean="0">
                <a:latin typeface="Comic Sans MS" pitchFamily="66" charset="0"/>
              </a:rPr>
              <a:t>BASIC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t="72015" r="13810" b="17088"/>
          <a:stretch/>
        </p:blipFill>
        <p:spPr bwMode="auto">
          <a:xfrm>
            <a:off x="323528" y="2420888"/>
            <a:ext cx="8417936" cy="75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8" t="58722" r="25770" b="25022"/>
          <a:stretch/>
        </p:blipFill>
        <p:spPr bwMode="auto">
          <a:xfrm>
            <a:off x="2267744" y="3429000"/>
            <a:ext cx="4752528" cy="97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4883968"/>
            <a:ext cx="835292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number of preference pairs for each user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6" t="76819" r="46119" b="13632"/>
          <a:stretch/>
        </p:blipFill>
        <p:spPr bwMode="auto">
          <a:xfrm>
            <a:off x="1403648" y="5625777"/>
            <a:ext cx="2016224" cy="56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27301" r="4268" b="50000"/>
          <a:stretch/>
        </p:blipFill>
        <p:spPr bwMode="auto">
          <a:xfrm>
            <a:off x="4716016" y="5385111"/>
            <a:ext cx="3960440" cy="10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2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9" t="36567" r="13549" b="44274"/>
          <a:stretch/>
        </p:blipFill>
        <p:spPr bwMode="auto">
          <a:xfrm>
            <a:off x="1331638" y="2505629"/>
            <a:ext cx="6566822" cy="124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58162" r="55193" b="31390"/>
          <a:stretch/>
        </p:blipFill>
        <p:spPr bwMode="auto">
          <a:xfrm>
            <a:off x="2776015" y="3933056"/>
            <a:ext cx="3678071" cy="76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2" t="58162" r="26924" b="31390"/>
          <a:stretch/>
        </p:blipFill>
        <p:spPr bwMode="auto">
          <a:xfrm>
            <a:off x="2914856" y="5157192"/>
            <a:ext cx="3400387" cy="76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en-US" altLang="zh-TW" dirty="0" smtClean="0"/>
              <a:t>Weighted version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91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6483" y="836712"/>
            <a:ext cx="8229600" cy="720079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TW" dirty="0"/>
              <a:t>Topic-dependent profile (</a:t>
            </a:r>
            <a:r>
              <a:rPr lang="en-US" altLang="zh-TW" dirty="0">
                <a:latin typeface="Comic Sans MS" pitchFamily="66" charset="0"/>
              </a:rPr>
              <a:t>TOPIC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59515" r="23952" b="31289"/>
          <a:stretch/>
        </p:blipFill>
        <p:spPr bwMode="auto">
          <a:xfrm>
            <a:off x="491681" y="1567464"/>
            <a:ext cx="5390846" cy="67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t="78685" r="62587" b="13440"/>
          <a:stretch/>
        </p:blipFill>
        <p:spPr bwMode="auto">
          <a:xfrm>
            <a:off x="1299362" y="2608347"/>
            <a:ext cx="27996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736801" y="5373216"/>
            <a:ext cx="8229600" cy="122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596483" y="5373217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>
                <a:sym typeface="Wingdings" pitchFamily="2" charset="2"/>
              </a:rPr>
              <a:t>Many users might have only read a few texts in each topic, or none at all in some topics </a:t>
            </a:r>
          </a:p>
          <a:p>
            <a:pPr marL="0" indent="0">
              <a:buNone/>
            </a:pPr>
            <a:r>
              <a:rPr lang="en-US" altLang="zh-TW" sz="2000" dirty="0" smtClean="0">
                <a:sym typeface="Wingdings" pitchFamily="2" charset="2"/>
              </a:rPr>
              <a:t> lack of topic-specific </a:t>
            </a:r>
            <a:r>
              <a:rPr lang="en-US" altLang="zh-TW" sz="2000" dirty="0" smtClean="0">
                <a:sym typeface="Wingdings" pitchFamily="2" charset="2"/>
              </a:rPr>
              <a:t>preference pairs</a:t>
            </a:r>
            <a:endParaRPr lang="zh-TW" altLang="en-US" sz="2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13</a:t>
            </a:fld>
            <a:endParaRPr lang="zh-TW" altLang="en-US"/>
          </a:p>
        </p:txBody>
      </p:sp>
      <p:grpSp>
        <p:nvGrpSpPr>
          <p:cNvPr id="1031" name="群組 1030"/>
          <p:cNvGrpSpPr/>
          <p:nvPr/>
        </p:nvGrpSpPr>
        <p:grpSpPr>
          <a:xfrm>
            <a:off x="4153358" y="2051953"/>
            <a:ext cx="4974163" cy="3111678"/>
            <a:chOff x="4287902" y="2202367"/>
            <a:chExt cx="4974163" cy="3111678"/>
          </a:xfrm>
        </p:grpSpPr>
        <p:sp>
          <p:nvSpPr>
            <p:cNvPr id="4" name="橢圓 3"/>
            <p:cNvSpPr/>
            <p:nvPr/>
          </p:nvSpPr>
          <p:spPr>
            <a:xfrm>
              <a:off x="6424826" y="2590412"/>
              <a:ext cx="952393" cy="60762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root</a:t>
              </a:r>
              <a:endParaRPr lang="zh-TW" altLang="en-US" sz="2000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5294245" y="3629664"/>
              <a:ext cx="730247" cy="60762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t</a:t>
              </a:r>
              <a:r>
                <a:rPr lang="en-US" altLang="zh-TW" sz="1400" dirty="0" smtClean="0"/>
                <a:t>1</a:t>
              </a:r>
              <a:endParaRPr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6283822" y="3608655"/>
              <a:ext cx="730247" cy="60762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t</a:t>
              </a:r>
              <a:r>
                <a:rPr lang="en-US" altLang="zh-TW" sz="1400" dirty="0" smtClean="0"/>
                <a:t>2</a:t>
              </a:r>
              <a:endParaRPr lang="zh-TW" altLang="en-US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7647556" y="3608655"/>
              <a:ext cx="918741" cy="60762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t</a:t>
              </a:r>
              <a:r>
                <a:rPr lang="en-US" altLang="zh-TW" sz="1400" dirty="0" smtClean="0"/>
                <a:t>17</a:t>
              </a:r>
              <a:endParaRPr lang="zh-TW" altLang="en-US" dirty="0"/>
            </a:p>
          </p:txBody>
        </p:sp>
        <p:sp>
          <p:nvSpPr>
            <p:cNvPr id="15" name="橢圓 14"/>
            <p:cNvSpPr/>
            <p:nvPr/>
          </p:nvSpPr>
          <p:spPr>
            <a:xfrm>
              <a:off x="4467781" y="4570276"/>
              <a:ext cx="536137" cy="43831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500" dirty="0"/>
            </a:p>
          </p:txBody>
        </p:sp>
        <p:sp>
          <p:nvSpPr>
            <p:cNvPr id="16" name="橢圓 15"/>
            <p:cNvSpPr/>
            <p:nvPr/>
          </p:nvSpPr>
          <p:spPr>
            <a:xfrm>
              <a:off x="6070934" y="4570276"/>
              <a:ext cx="536137" cy="43831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5134937" y="4570276"/>
              <a:ext cx="536137" cy="43831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8120354" y="4570276"/>
              <a:ext cx="536137" cy="43831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接點 9"/>
            <p:cNvCxnSpPr>
              <a:stCxn id="4" idx="4"/>
              <a:endCxn id="12" idx="0"/>
            </p:cNvCxnSpPr>
            <p:nvPr/>
          </p:nvCxnSpPr>
          <p:spPr>
            <a:xfrm flipH="1">
              <a:off x="5659369" y="3198041"/>
              <a:ext cx="1241654" cy="431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4" idx="4"/>
              <a:endCxn id="13" idx="0"/>
            </p:cNvCxnSpPr>
            <p:nvPr/>
          </p:nvCxnSpPr>
          <p:spPr>
            <a:xfrm flipH="1">
              <a:off x="6648945" y="3198041"/>
              <a:ext cx="252078" cy="410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4" idx="4"/>
              <a:endCxn id="14" idx="0"/>
            </p:cNvCxnSpPr>
            <p:nvPr/>
          </p:nvCxnSpPr>
          <p:spPr>
            <a:xfrm>
              <a:off x="6901023" y="3198041"/>
              <a:ext cx="1205903" cy="410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12" idx="4"/>
              <a:endCxn id="15" idx="0"/>
            </p:cNvCxnSpPr>
            <p:nvPr/>
          </p:nvCxnSpPr>
          <p:spPr>
            <a:xfrm flipH="1">
              <a:off x="4735850" y="4237293"/>
              <a:ext cx="923519" cy="332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12" idx="4"/>
              <a:endCxn id="17" idx="0"/>
            </p:cNvCxnSpPr>
            <p:nvPr/>
          </p:nvCxnSpPr>
          <p:spPr>
            <a:xfrm flipH="1">
              <a:off x="5403006" y="4237293"/>
              <a:ext cx="256363" cy="332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2" idx="4"/>
              <a:endCxn id="16" idx="0"/>
            </p:cNvCxnSpPr>
            <p:nvPr/>
          </p:nvCxnSpPr>
          <p:spPr>
            <a:xfrm>
              <a:off x="5659369" y="4237293"/>
              <a:ext cx="679633" cy="332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4" idx="4"/>
              <a:endCxn id="18" idx="0"/>
            </p:cNvCxnSpPr>
            <p:nvPr/>
          </p:nvCxnSpPr>
          <p:spPr>
            <a:xfrm>
              <a:off x="8106926" y="4216284"/>
              <a:ext cx="281497" cy="3539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8" name="文字方塊 1027"/>
            <p:cNvSpPr txBox="1"/>
            <p:nvPr/>
          </p:nvSpPr>
          <p:spPr>
            <a:xfrm>
              <a:off x="7014068" y="3717684"/>
              <a:ext cx="650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 ….</a:t>
              </a:r>
            </a:p>
          </p:txBody>
        </p:sp>
        <p:sp>
          <p:nvSpPr>
            <p:cNvPr id="1029" name="文字方塊 1028"/>
            <p:cNvSpPr txBox="1"/>
            <p:nvPr/>
          </p:nvSpPr>
          <p:spPr>
            <a:xfrm>
              <a:off x="4287902" y="4667715"/>
              <a:ext cx="497416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                      …              …. …. .…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t</a:t>
              </a:r>
              <a:r>
                <a:rPr lang="en-US" altLang="zh-TW" sz="1400" dirty="0" smtClean="0"/>
                <a:t>11</a:t>
              </a:r>
              <a:r>
                <a:rPr lang="en-US" altLang="zh-TW" dirty="0" smtClean="0"/>
                <a:t>       t</a:t>
              </a:r>
              <a:r>
                <a:rPr lang="en-US" altLang="zh-TW" sz="1400" dirty="0" smtClean="0"/>
                <a:t>12              </a:t>
              </a:r>
              <a:r>
                <a:rPr lang="en-US" altLang="zh-TW" dirty="0" smtClean="0"/>
                <a:t>t</a:t>
              </a:r>
              <a:r>
                <a:rPr lang="en-US" altLang="zh-TW" sz="1400" dirty="0" smtClean="0"/>
                <a:t>1n                                   </a:t>
              </a:r>
              <a:r>
                <a:rPr lang="en-US" altLang="zh-TW" dirty="0" smtClean="0"/>
                <a:t>t</a:t>
              </a:r>
              <a:r>
                <a:rPr lang="en-US" altLang="zh-TW" sz="1400" dirty="0" smtClean="0"/>
                <a:t>17m      </a:t>
              </a:r>
              <a:endParaRPr lang="zh-TW" altLang="en-US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491506" y="2202367"/>
              <a:ext cx="928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default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78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1224136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dirty="0" smtClean="0"/>
              <a:t>Collaborative filtering (</a:t>
            </a:r>
            <a:r>
              <a:rPr lang="en-US" altLang="zh-TW" dirty="0" smtClean="0">
                <a:latin typeface="Comic Sans MS" pitchFamily="66" charset="0"/>
              </a:rPr>
              <a:t>COLLABORATIVE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Analyze the observed comprehensibility preferences over all pairs, and predict comprehensibility preferences for unseen ones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14</a:t>
            </a:fld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251520" y="1906467"/>
            <a:ext cx="8640960" cy="1298095"/>
            <a:chOff x="251520" y="1156761"/>
            <a:chExt cx="8640960" cy="1298095"/>
          </a:xfrm>
        </p:grpSpPr>
        <p:sp>
          <p:nvSpPr>
            <p:cNvPr id="6" name="左右括弧 5"/>
            <p:cNvSpPr/>
            <p:nvPr/>
          </p:nvSpPr>
          <p:spPr>
            <a:xfrm>
              <a:off x="1190751" y="1156761"/>
              <a:ext cx="1656184" cy="1296144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51520" y="162016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G =</a:t>
              </a:r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827571" y="208552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n</a:t>
              </a:r>
              <a:r>
                <a:rPr lang="en-US" altLang="zh-TW" sz="1400" dirty="0" smtClean="0"/>
                <a:t>u x </a:t>
              </a:r>
              <a:r>
                <a:rPr lang="en-US" altLang="zh-TW" dirty="0" err="1"/>
                <a:t>n</a:t>
              </a:r>
              <a:r>
                <a:rPr lang="en-US" altLang="zh-TW" sz="1100" dirty="0" err="1"/>
                <a:t>t</a:t>
              </a:r>
              <a:r>
                <a:rPr lang="en-US" altLang="zh-TW" sz="1400" dirty="0" smtClean="0"/>
                <a:t> 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139952" y="1204668"/>
              <a:ext cx="4752528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/>
                <a:t>n</a:t>
              </a:r>
              <a:r>
                <a:rPr lang="en-US" altLang="zh-TW" sz="1400" dirty="0" smtClean="0"/>
                <a:t>u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the number of users</a:t>
              </a:r>
            </a:p>
            <a:p>
              <a:r>
                <a:rPr lang="en-US" altLang="zh-TW" dirty="0" err="1"/>
                <a:t>n</a:t>
              </a:r>
              <a:r>
                <a:rPr lang="en-US" altLang="zh-TW" sz="1400" dirty="0" err="1" smtClean="0"/>
                <a:t>t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the number of topic</a:t>
              </a:r>
            </a:p>
            <a:p>
              <a:r>
                <a:rPr lang="en-US" altLang="zh-TW" dirty="0" err="1" smtClean="0"/>
                <a:t>G</a:t>
              </a:r>
              <a:r>
                <a:rPr lang="en-US" altLang="zh-TW" sz="1400" dirty="0" err="1" smtClean="0"/>
                <a:t>ij</a:t>
              </a:r>
              <a:r>
                <a:rPr lang="zh-TW" altLang="en-US" dirty="0" smtClean="0"/>
                <a:t>：</a:t>
              </a:r>
              <a:r>
                <a:rPr lang="en-US" altLang="zh-TW" dirty="0" smtClean="0"/>
                <a:t>the likelihood of user </a:t>
              </a:r>
              <a:r>
                <a:rPr lang="en-US" altLang="zh-TW" i="1" dirty="0" err="1" smtClean="0"/>
                <a:t>i</a:t>
              </a:r>
              <a:r>
                <a:rPr lang="en-US" altLang="zh-TW" i="1" dirty="0" smtClean="0"/>
                <a:t> </a:t>
              </a:r>
              <a:r>
                <a:rPr lang="en-US" altLang="zh-TW" dirty="0" smtClean="0"/>
                <a:t>preferring harder content in topic </a:t>
              </a:r>
              <a:r>
                <a:rPr lang="en-US" altLang="zh-TW" i="1" dirty="0" smtClean="0"/>
                <a:t>j   </a:t>
              </a:r>
              <a:r>
                <a:rPr lang="en-US" altLang="zh-TW" dirty="0" smtClean="0"/>
                <a:t>(</a:t>
              </a:r>
              <a:r>
                <a:rPr lang="en-US" altLang="zh-TW" dirty="0" err="1" smtClean="0"/>
                <a:t>P</a:t>
              </a:r>
              <a:r>
                <a:rPr lang="en-US" altLang="zh-TW" sz="1400" dirty="0" err="1" smtClean="0"/>
                <a:t>u</a:t>
              </a:r>
              <a:r>
                <a:rPr lang="en-US" altLang="zh-TW" dirty="0" smtClean="0"/>
                <a:t>)</a:t>
              </a:r>
              <a:endParaRPr lang="zh-TW" altLang="en-US" sz="2400" i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1" t="63619" r="31655" b="16772"/>
          <a:stretch/>
        </p:blipFill>
        <p:spPr bwMode="auto">
          <a:xfrm>
            <a:off x="5182328" y="3328175"/>
            <a:ext cx="3672408" cy="101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54618" r="20840" b="36765"/>
          <a:stretch/>
        </p:blipFill>
        <p:spPr bwMode="auto">
          <a:xfrm>
            <a:off x="453642" y="3623796"/>
            <a:ext cx="4023212" cy="46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453642" y="450912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Maximum-margin matrix factorization</a:t>
            </a:r>
            <a:r>
              <a:rPr lang="zh-TW" altLang="en-US" dirty="0" smtClean="0"/>
              <a:t>：</a:t>
            </a:r>
            <a:r>
              <a:rPr lang="en-US" altLang="zh-TW" dirty="0" smtClean="0"/>
              <a:t>G </a:t>
            </a:r>
            <a:r>
              <a:rPr lang="en-US" altLang="zh-TW" dirty="0" smtClean="0">
                <a:sym typeface="Wingdings" pitchFamily="2" charset="2"/>
              </a:rPr>
              <a:t> U</a:t>
            </a:r>
            <a:r>
              <a:rPr lang="en-US" altLang="zh-TW" baseline="30000" dirty="0" smtClean="0">
                <a:sym typeface="Wingdings" pitchFamily="2" charset="2"/>
              </a:rPr>
              <a:t>T</a:t>
            </a:r>
            <a:r>
              <a:rPr lang="en-US" altLang="zh-TW" dirty="0" smtClean="0">
                <a:sym typeface="Wingdings" pitchFamily="2" charset="2"/>
              </a:rPr>
              <a:t>V</a:t>
            </a:r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54821" r="21701" b="29112"/>
          <a:stretch/>
        </p:blipFill>
        <p:spPr bwMode="auto">
          <a:xfrm>
            <a:off x="5698007" y="5689423"/>
            <a:ext cx="3384376" cy="5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4" t="69597" r="40979" b="22632"/>
          <a:stretch/>
        </p:blipFill>
        <p:spPr bwMode="auto">
          <a:xfrm>
            <a:off x="1441928" y="5517232"/>
            <a:ext cx="2810014" cy="56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內容版面配置區 2"/>
          <p:cNvSpPr txBox="1">
            <a:spLocks/>
          </p:cNvSpPr>
          <p:nvPr/>
        </p:nvSpPr>
        <p:spPr>
          <a:xfrm>
            <a:off x="6573993" y="5229199"/>
            <a:ext cx="1650090" cy="14349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000" dirty="0" smtClean="0"/>
              <a:t>Minimize</a:t>
            </a:r>
          </a:p>
          <a:p>
            <a:pPr marL="0" indent="0" algn="ctr">
              <a:buNone/>
            </a:pPr>
            <a:endParaRPr lang="en-US" altLang="zh-TW" sz="2000" dirty="0"/>
          </a:p>
          <a:p>
            <a:pPr marL="0" indent="0" algn="ctr">
              <a:buNone/>
            </a:pPr>
            <a:endParaRPr lang="en-US" altLang="zh-TW" sz="2000" dirty="0" smtClean="0"/>
          </a:p>
          <a:p>
            <a:pPr marL="0" indent="0" algn="ctr">
              <a:buNone/>
            </a:pPr>
            <a:r>
              <a:rPr lang="en-US" altLang="zh-TW" sz="2000" dirty="0" err="1" smtClean="0"/>
              <a:t>CofiRank</a:t>
            </a:r>
            <a:endParaRPr lang="zh-TW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5706850" y="5229199"/>
            <a:ext cx="3384376" cy="150699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3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Combining the ranking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212976"/>
            <a:ext cx="8579296" cy="158417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R(d)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the rank of document order by topic-relevance-based</a:t>
            </a:r>
          </a:p>
          <a:p>
            <a:r>
              <a:rPr lang="en-US" altLang="zh-TW" sz="2000" dirty="0" err="1" smtClean="0"/>
              <a:t>Ru</a:t>
            </a:r>
            <a:r>
              <a:rPr lang="en-US" altLang="zh-TW" sz="2000" dirty="0" smtClean="0"/>
              <a:t>(d)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the rank of document order by the comprehensibility score (</a:t>
            </a:r>
            <a:r>
              <a:rPr lang="en-US" altLang="zh-TW" sz="2000" i="1" dirty="0" err="1" smtClean="0"/>
              <a:t>Sc</a:t>
            </a:r>
            <a:r>
              <a:rPr lang="en-US" altLang="zh-TW" sz="2000" dirty="0" smtClean="0"/>
              <a:t>)</a:t>
            </a:r>
          </a:p>
          <a:p>
            <a:r>
              <a:rPr lang="el-GR" altLang="zh-TW" sz="2000" dirty="0">
                <a:latin typeface="+mj-lt"/>
                <a:ea typeface="標楷體"/>
              </a:rPr>
              <a:t>β</a:t>
            </a:r>
            <a:r>
              <a:rPr lang="en-US" altLang="zh-TW" sz="2000" dirty="0" smtClean="0">
                <a:latin typeface="+mj-lt"/>
                <a:ea typeface="標楷體"/>
              </a:rPr>
              <a:t> = 0.4</a:t>
            </a:r>
            <a:endParaRPr lang="zh-TW" altLang="en-US" sz="2000" dirty="0">
              <a:latin typeface="+mj-l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7" t="45336" r="29722" b="45947"/>
          <a:stretch/>
        </p:blipFill>
        <p:spPr bwMode="auto">
          <a:xfrm>
            <a:off x="1331640" y="1700808"/>
            <a:ext cx="5527343" cy="63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Methodology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Estimating text comprehensibility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Generating pairwise preferences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Modeling user comprehensibility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preferences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Combining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ranking</a:t>
            </a:r>
          </a:p>
          <a:p>
            <a:r>
              <a:rPr lang="en-US" altLang="zh-TW" dirty="0" smtClean="0"/>
              <a:t>Experiments</a:t>
            </a:r>
          </a:p>
          <a:p>
            <a:pPr lvl="1"/>
            <a:r>
              <a:rPr lang="en-US" altLang="zh-TW" dirty="0" smtClean="0"/>
              <a:t>Web search</a:t>
            </a:r>
          </a:p>
          <a:p>
            <a:pPr lvl="1"/>
            <a:r>
              <a:rPr lang="en-US" altLang="zh-TW" dirty="0" smtClean="0"/>
              <a:t>CQA</a:t>
            </a:r>
          </a:p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8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Search 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Yahoo! Web Search query logs</a:t>
            </a:r>
          </a:p>
          <a:p>
            <a:r>
              <a:rPr lang="en-US" altLang="zh-TW" dirty="0" smtClean="0"/>
              <a:t>2011, May</a:t>
            </a:r>
          </a:p>
          <a:p>
            <a:pPr lvl="1"/>
            <a:r>
              <a:rPr lang="en-US" altLang="zh-TW" dirty="0" smtClean="0"/>
              <a:t>Filter out navigational queries</a:t>
            </a:r>
          </a:p>
          <a:p>
            <a:pPr lvl="1"/>
            <a:r>
              <a:rPr lang="en-US" altLang="zh-TW" dirty="0" smtClean="0"/>
              <a:t>Top 10 results for queries</a:t>
            </a:r>
          </a:p>
          <a:p>
            <a:pPr lvl="1"/>
            <a:r>
              <a:rPr lang="en-US" altLang="zh-TW" dirty="0" smtClean="0"/>
              <a:t>Snippets  </a:t>
            </a:r>
            <a:r>
              <a:rPr lang="en-US" altLang="zh-TW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altLang="zh-TW" dirty="0" smtClean="0"/>
              <a:t>  higher </a:t>
            </a:r>
            <a:r>
              <a:rPr lang="en-US" altLang="zh-TW" i="1" dirty="0" err="1" smtClean="0"/>
              <a:t>S</a:t>
            </a:r>
            <a:r>
              <a:rPr lang="en-US" altLang="zh-TW" sz="2000" i="1" dirty="0" err="1" smtClean="0"/>
              <a:t>c</a:t>
            </a:r>
            <a:r>
              <a:rPr lang="en-US" altLang="zh-TW" sz="2000" i="1" dirty="0"/>
              <a:t> </a:t>
            </a:r>
            <a:endParaRPr lang="en-US" altLang="zh-TW" sz="2000" i="1" dirty="0" smtClean="0"/>
          </a:p>
          <a:p>
            <a:pPr lvl="2"/>
            <a:r>
              <a:rPr lang="en-US" altLang="zh-TW" dirty="0" smtClean="0"/>
              <a:t>Domain-averaged </a:t>
            </a:r>
            <a:r>
              <a:rPr lang="en-US" altLang="zh-TW" i="1" dirty="0" err="1" smtClean="0"/>
              <a:t>S</a:t>
            </a:r>
            <a:r>
              <a:rPr lang="en-US" altLang="zh-TW" sz="1800" i="1" dirty="0" err="1" smtClean="0"/>
              <a:t>c</a:t>
            </a:r>
            <a:r>
              <a:rPr lang="en-US" altLang="zh-TW" dirty="0" smtClean="0"/>
              <a:t> as the smoothed </a:t>
            </a:r>
            <a:r>
              <a:rPr lang="en-US" altLang="zh-TW" i="1" dirty="0" err="1" smtClean="0"/>
              <a:t>S</a:t>
            </a:r>
            <a:r>
              <a:rPr lang="en-US" altLang="zh-TW" sz="1800" i="1" dirty="0" err="1" smtClean="0"/>
              <a:t>c</a:t>
            </a:r>
            <a:r>
              <a:rPr lang="en-US" altLang="zh-TW" dirty="0" smtClean="0"/>
              <a:t> for each page</a:t>
            </a:r>
          </a:p>
          <a:p>
            <a:pPr lvl="1"/>
            <a:r>
              <a:rPr lang="en-US" altLang="zh-TW" dirty="0" smtClean="0"/>
              <a:t>Pages </a:t>
            </a:r>
            <a:r>
              <a:rPr lang="en-US" altLang="zh-TW" dirty="0" smtClean="0">
                <a:sym typeface="Wingdings" pitchFamily="2" charset="2"/>
              </a:rPr>
              <a:t> </a:t>
            </a:r>
            <a:r>
              <a:rPr lang="en-US" altLang="zh-TW" dirty="0" smtClean="0"/>
              <a:t>classified into 17 top-level nodes</a:t>
            </a:r>
          </a:p>
          <a:p>
            <a:pPr lvl="1"/>
            <a:r>
              <a:rPr lang="en-US" altLang="zh-TW" dirty="0" smtClean="0"/>
              <a:t>154,650,334 pages</a:t>
            </a:r>
          </a:p>
          <a:p>
            <a:pPr lvl="1"/>
            <a:r>
              <a:rPr lang="en-US" altLang="zh-TW" dirty="0" smtClean="0"/>
              <a:t>424,566 users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measures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9001000" cy="53285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800" dirty="0" smtClean="0"/>
              <a:t>Average Click Rank</a:t>
            </a:r>
            <a:endParaRPr lang="en-US" altLang="zh-TW" sz="2800" i="1" dirty="0"/>
          </a:p>
          <a:p>
            <a:pPr marL="514350" indent="-514350">
              <a:buFont typeface="+mj-lt"/>
              <a:buAutoNum type="arabicPeriod"/>
            </a:pPr>
            <a:endParaRPr lang="en-US" altLang="zh-TW" sz="2800" i="1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sz="2800" i="1" dirty="0"/>
          </a:p>
          <a:p>
            <a:pPr marL="514350" indent="-514350">
              <a:buFont typeface="+mj-lt"/>
              <a:buAutoNum type="arabicPeriod"/>
            </a:pPr>
            <a:endParaRPr lang="en-US" altLang="zh-TW" sz="2800" i="1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sz="2800" i="1" dirty="0"/>
          </a:p>
          <a:p>
            <a:pPr marL="514350" indent="-514350">
              <a:buFont typeface="+mj-lt"/>
              <a:buAutoNum type="arabicPeriod"/>
            </a:pPr>
            <a:endParaRPr lang="en-US" altLang="zh-TW" sz="2800" i="1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sz="2800" i="1" dirty="0"/>
          </a:p>
          <a:p>
            <a:endParaRPr lang="en-US" altLang="zh-TW" sz="2800" i="1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Lower </a:t>
            </a:r>
            <a:r>
              <a:rPr lang="en-US" altLang="zh-TW" sz="2400" i="1" dirty="0" smtClean="0"/>
              <a:t>average clicked rank </a:t>
            </a:r>
            <a:r>
              <a:rPr lang="en-US" altLang="zh-TW" sz="2400" dirty="0" smtClean="0"/>
              <a:t>values indicate better performance</a:t>
            </a:r>
            <a:endParaRPr lang="zh-TW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4" t="34142" r="25889" b="47941"/>
          <a:stretch/>
        </p:blipFill>
        <p:spPr bwMode="auto">
          <a:xfrm>
            <a:off x="1187625" y="1916832"/>
            <a:ext cx="4680520" cy="12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3" t="71595" r="23671" b="12733"/>
          <a:stretch/>
        </p:blipFill>
        <p:spPr bwMode="auto">
          <a:xfrm>
            <a:off x="1187625" y="3123395"/>
            <a:ext cx="5112568" cy="106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87464" y="4437112"/>
            <a:ext cx="686103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/>
              <a:t>s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query</a:t>
            </a:r>
          </a:p>
          <a:p>
            <a:r>
              <a:rPr lang="en-US" altLang="zh-TW" sz="2000" dirty="0" smtClean="0"/>
              <a:t>Cs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the set of clicked Web pages for query </a:t>
            </a:r>
            <a:r>
              <a:rPr lang="en-US" altLang="zh-TW" sz="2000" i="1" dirty="0"/>
              <a:t>s</a:t>
            </a:r>
            <a:endParaRPr lang="en-US" altLang="zh-TW" sz="2000" i="1" dirty="0" smtClean="0"/>
          </a:p>
          <a:p>
            <a:r>
              <a:rPr lang="en-US" altLang="zh-TW" sz="2000" dirty="0" smtClean="0"/>
              <a:t>R(p)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the rank of page </a:t>
            </a:r>
            <a:r>
              <a:rPr lang="en-US" altLang="zh-TW" sz="2000" i="1" dirty="0"/>
              <a:t>p</a:t>
            </a:r>
            <a:endParaRPr lang="en-US" altLang="zh-TW" sz="2000" i="1" dirty="0" smtClean="0"/>
          </a:p>
          <a:p>
            <a:r>
              <a:rPr lang="en-US" altLang="zh-TW" sz="2000" dirty="0" smtClean="0"/>
              <a:t>S : query set</a:t>
            </a:r>
            <a:endParaRPr lang="en-US" altLang="zh-TW" sz="2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6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zh-TW" dirty="0" smtClean="0"/>
              <a:t>Rank Scoring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514350" indent="-514350">
              <a:buFont typeface="+mj-lt"/>
              <a:buAutoNum type="arabicPeriod" startAt="2"/>
            </a:pPr>
            <a:endParaRPr lang="en-US" altLang="zh-TW" dirty="0" smtClean="0"/>
          </a:p>
          <a:p>
            <a:pPr marL="514350" indent="-514350">
              <a:buFont typeface="+mj-lt"/>
              <a:buAutoNum type="arabicPeriod" startAt="2"/>
            </a:pPr>
            <a:endParaRPr lang="en-US" altLang="zh-TW" dirty="0"/>
          </a:p>
          <a:p>
            <a:pPr marL="514350" indent="-514350">
              <a:buFont typeface="+mj-lt"/>
              <a:buAutoNum type="arabicPeriod" startAt="2"/>
            </a:pPr>
            <a:endParaRPr lang="en-US" altLang="zh-TW" dirty="0" smtClean="0"/>
          </a:p>
          <a:p>
            <a:pPr marL="514350" indent="-514350">
              <a:buFont typeface="+mj-lt"/>
              <a:buAutoNum type="arabicPeriod" startAt="2"/>
            </a:pPr>
            <a:endParaRPr lang="en-US" altLang="zh-TW" dirty="0"/>
          </a:p>
          <a:p>
            <a:pPr marL="514350" indent="-514350">
              <a:buFont typeface="+mj-lt"/>
              <a:buAutoNum type="arabicPeriod" startAt="2"/>
            </a:pPr>
            <a:endParaRPr lang="en-US" altLang="zh-TW" dirty="0" smtClean="0"/>
          </a:p>
          <a:p>
            <a:pPr marL="514350" indent="-514350">
              <a:buFont typeface="+mj-lt"/>
              <a:buAutoNum type="arabicPeriod" startAt="2"/>
            </a:pPr>
            <a:endParaRPr lang="en-US" altLang="zh-TW" dirty="0"/>
          </a:p>
          <a:p>
            <a:pPr marL="514350" indent="-514350">
              <a:buFont typeface="+mj-lt"/>
              <a:buAutoNum type="arabicPeriod" startAt="2"/>
            </a:pPr>
            <a:endParaRPr lang="en-US" altLang="zh-TW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Larger </a:t>
            </a:r>
            <a:r>
              <a:rPr lang="en-US" altLang="zh-TW" sz="2400" i="1" dirty="0" smtClean="0"/>
              <a:t>rank scoring </a:t>
            </a:r>
            <a:r>
              <a:rPr lang="en-US" altLang="zh-TW" sz="2400" dirty="0" smtClean="0"/>
              <a:t>value indicates better performance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9" t="28918" r="30070" b="53570"/>
          <a:stretch/>
        </p:blipFill>
        <p:spPr bwMode="auto">
          <a:xfrm>
            <a:off x="1475656" y="1052735"/>
            <a:ext cx="3912500" cy="128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7" t="71782" r="32168" b="12733"/>
          <a:stretch/>
        </p:blipFill>
        <p:spPr bwMode="auto">
          <a:xfrm>
            <a:off x="1807822" y="2708920"/>
            <a:ext cx="3248167" cy="113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104951" y="4313532"/>
            <a:ext cx="777686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/>
              <a:t>j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the rank of a page in the list</a:t>
            </a:r>
          </a:p>
          <a:p>
            <a:r>
              <a:rPr lang="el-GR" altLang="zh-TW" sz="2000" dirty="0">
                <a:ea typeface="標楷體"/>
              </a:rPr>
              <a:t>α</a:t>
            </a:r>
            <a:r>
              <a:rPr lang="zh-TW" altLang="en-US" sz="2000" dirty="0" smtClean="0">
                <a:ea typeface="標楷體"/>
              </a:rPr>
              <a:t>：</a:t>
            </a:r>
            <a:r>
              <a:rPr lang="en-US" altLang="zh-TW" sz="2000" dirty="0" smtClean="0">
                <a:ea typeface="標楷體"/>
              </a:rPr>
              <a:t>half-life, the number of the page on the list such that there is a 50-55 chance the user will review that page. (</a:t>
            </a:r>
            <a:r>
              <a:rPr lang="el-GR" altLang="zh-TW" sz="2000" dirty="0" smtClean="0">
                <a:ea typeface="標楷體"/>
              </a:rPr>
              <a:t>α </a:t>
            </a:r>
            <a:r>
              <a:rPr lang="en-US" altLang="zh-TW" sz="2000" dirty="0" smtClean="0">
                <a:ea typeface="標楷體"/>
              </a:rPr>
              <a:t>= 5)</a:t>
            </a:r>
            <a:endParaRPr lang="en-US" altLang="zh-TW" sz="2000" dirty="0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6084168" y="620687"/>
            <a:ext cx="280831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/>
              <a:t>1  </a:t>
            </a:r>
            <a:r>
              <a:rPr lang="en-US" altLang="zh-TW" sz="2000" dirty="0" smtClean="0">
                <a:sym typeface="Wingdings" pitchFamily="2" charset="2"/>
              </a:rPr>
              <a:t> </a:t>
            </a:r>
            <a:r>
              <a:rPr lang="en-US" altLang="zh-TW" sz="2000" dirty="0" smtClean="0"/>
              <a:t> if page </a:t>
            </a:r>
            <a:r>
              <a:rPr lang="en-US" altLang="zh-TW" sz="2000" i="1" dirty="0" smtClean="0"/>
              <a:t>j</a:t>
            </a:r>
            <a:r>
              <a:rPr lang="en-US" altLang="zh-TW" sz="2000" dirty="0" smtClean="0"/>
              <a:t> is clicked for the query </a:t>
            </a:r>
            <a:r>
              <a:rPr lang="en-US" altLang="zh-TW" sz="2000" i="1" dirty="0" smtClean="0"/>
              <a:t>s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0  </a:t>
            </a:r>
            <a:r>
              <a:rPr lang="en-US" altLang="zh-TW" sz="2000" dirty="0" smtClean="0">
                <a:sym typeface="Wingdings" pitchFamily="2" charset="2"/>
              </a:rPr>
              <a:t></a:t>
            </a:r>
            <a:r>
              <a:rPr lang="en-US" altLang="zh-TW" sz="2000" dirty="0" smtClean="0"/>
              <a:t>  otherwise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4860032" y="1052736"/>
            <a:ext cx="1008112" cy="229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084168" y="3275302"/>
            <a:ext cx="295232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/>
              <a:t>All clicked page appear at the top of ranked list</a:t>
            </a:r>
            <a:endParaRPr lang="en-US" altLang="zh-TW" sz="2000" i="1" dirty="0" smtClean="0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4884100" y="3619807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4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Methodology</a:t>
            </a:r>
          </a:p>
          <a:p>
            <a:pPr lvl="1"/>
            <a:r>
              <a:rPr lang="en-US" altLang="zh-TW" dirty="0" smtClean="0"/>
              <a:t>Estimating text comprehensibility</a:t>
            </a:r>
          </a:p>
          <a:p>
            <a:pPr lvl="1"/>
            <a:r>
              <a:rPr lang="en-US" altLang="zh-TW" dirty="0" smtClean="0"/>
              <a:t>Generating pairwise preferences</a:t>
            </a:r>
          </a:p>
          <a:p>
            <a:pPr lvl="1"/>
            <a:r>
              <a:rPr lang="en-US" altLang="zh-TW" dirty="0"/>
              <a:t>Modeling user comprehensibility preferences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Combining </a:t>
            </a:r>
            <a:r>
              <a:rPr lang="en-US" altLang="zh-TW" dirty="0"/>
              <a:t>the </a:t>
            </a:r>
            <a:r>
              <a:rPr lang="en-US" altLang="zh-TW" dirty="0" smtClean="0"/>
              <a:t>ranking</a:t>
            </a:r>
          </a:p>
          <a:p>
            <a:r>
              <a:rPr lang="en-US" altLang="zh-TW" dirty="0" smtClean="0"/>
              <a:t>Experiments</a:t>
            </a:r>
          </a:p>
          <a:p>
            <a:pPr lvl="1"/>
            <a:r>
              <a:rPr lang="en-US" altLang="zh-TW" dirty="0" smtClean="0"/>
              <a:t>Web search</a:t>
            </a:r>
          </a:p>
          <a:p>
            <a:pPr lvl="1"/>
            <a:r>
              <a:rPr lang="en-US" altLang="zh-TW" dirty="0" smtClean="0"/>
              <a:t>CQA</a:t>
            </a:r>
          </a:p>
          <a:p>
            <a:r>
              <a:rPr lang="en-US" altLang="zh-TW" dirty="0" smtClean="0"/>
              <a:t>Conclusion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4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088232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dirty="0" smtClean="0"/>
              <a:t>User Saliency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47387" r="1948" b="10938"/>
          <a:stretch/>
        </p:blipFill>
        <p:spPr bwMode="auto">
          <a:xfrm>
            <a:off x="251520" y="3356992"/>
            <a:ext cx="842548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3" t="63433" r="41123" b="28172"/>
          <a:stretch/>
        </p:blipFill>
        <p:spPr bwMode="auto">
          <a:xfrm>
            <a:off x="2699791" y="2060848"/>
            <a:ext cx="2883869" cy="6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1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 on search data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t="10821" r="34704" b="28085"/>
          <a:stretch/>
        </p:blipFill>
        <p:spPr bwMode="auto">
          <a:xfrm>
            <a:off x="1039714" y="1700808"/>
            <a:ext cx="71915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79512" y="6375505"/>
            <a:ext cx="3240360" cy="3658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dirty="0" smtClean="0"/>
              <a:t>LCAA + weight + collaborative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749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12" y="1196752"/>
            <a:ext cx="5832648" cy="495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95536" y="33265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Overall analysis over non-repeated queries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4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12687" r="14622"/>
          <a:stretch/>
        </p:blipFill>
        <p:spPr bwMode="auto">
          <a:xfrm>
            <a:off x="344859" y="332656"/>
            <a:ext cx="8231480" cy="625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375505"/>
            <a:ext cx="1728192" cy="3658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dirty="0" smtClean="0"/>
              <a:t>LCAA + weight 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396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7667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Improvement by topic</a:t>
            </a:r>
            <a:endParaRPr lang="zh-TW" alt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31903" r="44340" b="18971"/>
          <a:stretch/>
        </p:blipFill>
        <p:spPr bwMode="auto">
          <a:xfrm>
            <a:off x="1187624" y="1196751"/>
            <a:ext cx="6840760" cy="498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8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60648"/>
          </a:xfrm>
        </p:spPr>
        <p:txBody>
          <a:bodyPr/>
          <a:lstStyle/>
          <a:p>
            <a:r>
              <a:rPr lang="en-US" altLang="zh-TW" dirty="0" smtClean="0"/>
              <a:t>The variance in </a:t>
            </a:r>
            <a:r>
              <a:rPr lang="en-US" altLang="zh-TW" i="1" dirty="0" err="1" smtClean="0"/>
              <a:t>S</a:t>
            </a:r>
            <a:r>
              <a:rPr lang="en-US" altLang="zh-TW" sz="1800" i="1" dirty="0" err="1" smtClean="0"/>
              <a:t>c</a:t>
            </a:r>
            <a:r>
              <a:rPr lang="en-US" altLang="zh-TW" sz="1800" dirty="0" smtClean="0"/>
              <a:t> </a:t>
            </a:r>
            <a:r>
              <a:rPr lang="en-US" altLang="zh-TW" dirty="0" smtClean="0"/>
              <a:t>for search result of a query.</a:t>
            </a:r>
            <a:endParaRPr lang="zh-TW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2" t="16558" r="15314" b="23913"/>
          <a:stretch/>
        </p:blipFill>
        <p:spPr bwMode="auto">
          <a:xfrm>
            <a:off x="1187624" y="1414366"/>
            <a:ext cx="6912768" cy="456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3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22388" r="32913" b="3821"/>
          <a:stretch/>
        </p:blipFill>
        <p:spPr bwMode="auto">
          <a:xfrm>
            <a:off x="321321" y="620688"/>
            <a:ext cx="5829531" cy="478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t="30551" r="40618" b="20942"/>
          <a:stretch/>
        </p:blipFill>
        <p:spPr bwMode="auto">
          <a:xfrm>
            <a:off x="6320824" y="327341"/>
            <a:ext cx="2799381" cy="298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7" t="30551" r="15700" b="20942"/>
          <a:stretch/>
        </p:blipFill>
        <p:spPr bwMode="auto">
          <a:xfrm>
            <a:off x="6372200" y="3553657"/>
            <a:ext cx="2629105" cy="298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551385" y="5805264"/>
            <a:ext cx="5369402" cy="89696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Percentage of users with </a:t>
            </a:r>
            <a:r>
              <a:rPr lang="en-US" altLang="zh-TW" sz="2400" i="1" dirty="0" err="1" smtClean="0"/>
              <a:t>P</a:t>
            </a:r>
            <a:r>
              <a:rPr lang="en-US" altLang="zh-TW" sz="1800" i="1" dirty="0" err="1" smtClean="0"/>
              <a:t>u</a:t>
            </a:r>
            <a:r>
              <a:rPr lang="en-US" altLang="zh-TW" sz="2400" dirty="0" smtClean="0"/>
              <a:t> &gt; 0.5</a:t>
            </a:r>
            <a:endParaRPr lang="zh-TW" altLang="en-US" sz="2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2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 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Yahoo! Answers</a:t>
            </a:r>
          </a:p>
          <a:p>
            <a:r>
              <a:rPr lang="en-US" altLang="zh-TW" dirty="0" smtClean="0"/>
              <a:t>2010, January – 2011, April</a:t>
            </a:r>
          </a:p>
          <a:p>
            <a:pPr lvl="1"/>
            <a:r>
              <a:rPr lang="en-US" altLang="zh-TW" dirty="0" smtClean="0"/>
              <a:t>Best answer was chosen by asker</a:t>
            </a:r>
          </a:p>
          <a:p>
            <a:pPr lvl="1"/>
            <a:r>
              <a:rPr lang="en-US" altLang="zh-TW" dirty="0" smtClean="0"/>
              <a:t>4.9 million questions, 39.5 million answers </a:t>
            </a:r>
          </a:p>
          <a:p>
            <a:pPr lvl="1"/>
            <a:r>
              <a:rPr lang="en-US" altLang="zh-TW" dirty="0" smtClean="0"/>
              <a:t>85,172  </a:t>
            </a:r>
            <a:r>
              <a:rPr lang="en-US" altLang="zh-TW" dirty="0" smtClean="0"/>
              <a:t>users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2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 </a:t>
            </a:r>
            <a:r>
              <a:rPr lang="en-US" altLang="zh-TW" dirty="0"/>
              <a:t>o</a:t>
            </a:r>
            <a:r>
              <a:rPr lang="en-US" altLang="zh-TW" dirty="0" smtClean="0"/>
              <a:t>n answers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0239" y="5589240"/>
            <a:ext cx="8229600" cy="599728"/>
          </a:xfrm>
        </p:spPr>
        <p:txBody>
          <a:bodyPr/>
          <a:lstStyle/>
          <a:p>
            <a:pPr marL="182880" lvl="1"/>
            <a:r>
              <a:rPr lang="en-US" altLang="zh-TW" dirty="0"/>
              <a:t>Lower values indicate better performance.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43284" r="6386" b="30243"/>
          <a:stretch/>
        </p:blipFill>
        <p:spPr bwMode="auto">
          <a:xfrm>
            <a:off x="290660" y="3212976"/>
            <a:ext cx="8553108" cy="16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63562" y="2050580"/>
            <a:ext cx="64807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Random baseline</a:t>
            </a:r>
            <a:r>
              <a:rPr lang="zh-TW" altLang="en-US" dirty="0" smtClean="0"/>
              <a:t>：</a:t>
            </a:r>
            <a:r>
              <a:rPr lang="en-US" altLang="zh-TW" dirty="0" smtClean="0"/>
              <a:t>answers were ranked in random order</a:t>
            </a:r>
          </a:p>
          <a:p>
            <a:r>
              <a:rPr lang="en-US" altLang="zh-TW" dirty="0" smtClean="0"/>
              <a:t>Majority baseline</a:t>
            </a:r>
            <a:r>
              <a:rPr lang="zh-TW" altLang="en-US" dirty="0" smtClean="0"/>
              <a:t>：</a:t>
            </a:r>
            <a:r>
              <a:rPr lang="en-US" altLang="zh-TW" dirty="0" smtClean="0"/>
              <a:t>rank answers in decreasing </a:t>
            </a:r>
            <a:r>
              <a:rPr lang="en-US" altLang="zh-TW" i="1" dirty="0" err="1" smtClean="0"/>
              <a:t>S</a:t>
            </a:r>
            <a:r>
              <a:rPr lang="en-US" altLang="zh-TW" sz="1400" i="1" dirty="0" err="1" smtClean="0"/>
              <a:t>c</a:t>
            </a:r>
            <a:endParaRPr lang="zh-TW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1357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Methodology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Estimating text comprehensibility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Generating pairwise preferences</a:t>
            </a:r>
          </a:p>
          <a:p>
            <a:pPr lvl="1"/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Modeling user comprehensibility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preferences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Combining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ranking</a:t>
            </a:r>
          </a:p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Web search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CQA</a:t>
            </a:r>
          </a:p>
          <a:p>
            <a:r>
              <a:rPr lang="en-US" altLang="zh-TW" dirty="0" smtClean="0"/>
              <a:t>Conclusion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8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Search engines mostly adopt the one-size-fits-all solution.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 famous physician might also be a beginner cook, and would therefore prefer easy-to-understand cooking instructions.</a:t>
            </a:r>
          </a:p>
          <a:p>
            <a:endParaRPr lang="en-US" altLang="zh-TW" dirty="0"/>
          </a:p>
          <a:p>
            <a:pPr>
              <a:buFont typeface="Wingdings"/>
              <a:buChar char="à"/>
            </a:pPr>
            <a:r>
              <a:rPr lang="en-US" altLang="zh-TW" dirty="0" smtClean="0">
                <a:sym typeface="Wingdings" pitchFamily="2" charset="2"/>
              </a:rPr>
              <a:t>The text comprehensibility level should match the user’s level of preparedness.</a:t>
            </a:r>
          </a:p>
          <a:p>
            <a:pPr>
              <a:buFont typeface="Wingdings"/>
              <a:buChar char="à"/>
            </a:pPr>
            <a:endParaRPr lang="en-US" altLang="zh-TW" dirty="0">
              <a:sym typeface="Wingdings" pitchFamily="2" charset="2"/>
            </a:endParaRPr>
          </a:p>
          <a:p>
            <a:r>
              <a:rPr lang="en-US" altLang="zh-TW" dirty="0" smtClean="0">
                <a:sym typeface="Wingdings" pitchFamily="2" charset="2"/>
              </a:rPr>
              <a:t>Goal</a:t>
            </a:r>
            <a:r>
              <a:rPr lang="zh-TW" altLang="en-US" dirty="0" smtClean="0">
                <a:sym typeface="Wingdings" pitchFamily="2" charset="2"/>
              </a:rPr>
              <a:t>：</a:t>
            </a:r>
            <a:r>
              <a:rPr lang="en-US" altLang="zh-TW" dirty="0" smtClean="0">
                <a:sym typeface="Wingdings" pitchFamily="2" charset="2"/>
              </a:rPr>
              <a:t> 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Use text comprehensibility as well as user’s preference to predict future content choices and to rank results.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Modeling text comprehensibility can significantly improve content ranking, in both Web search and a CQA forum.</a:t>
            </a:r>
          </a:p>
          <a:p>
            <a:endParaRPr lang="en-US" altLang="zh-TW" dirty="0"/>
          </a:p>
          <a:p>
            <a:r>
              <a:rPr lang="en-US" altLang="zh-TW" dirty="0" smtClean="0"/>
              <a:t>A comprehensibility classifier.</a:t>
            </a:r>
          </a:p>
          <a:p>
            <a:endParaRPr lang="en-US" altLang="zh-TW" dirty="0"/>
          </a:p>
          <a:p>
            <a:r>
              <a:rPr lang="en-US" altLang="zh-TW" dirty="0" smtClean="0"/>
              <a:t>Modeling user comprehensibility preferences.</a:t>
            </a:r>
          </a:p>
          <a:p>
            <a:endParaRPr lang="en-US" altLang="zh-TW" dirty="0"/>
          </a:p>
          <a:p>
            <a:r>
              <a:rPr lang="en-US" altLang="zh-TW" dirty="0" smtClean="0"/>
              <a:t>In future work, develop more sophisticated comprehensibility classifiers, and use demographic information (gender, age).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1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51084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9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Methodology</a:t>
            </a:r>
          </a:p>
          <a:p>
            <a:pPr lvl="1"/>
            <a:r>
              <a:rPr lang="en-US" altLang="zh-TW" dirty="0" smtClean="0"/>
              <a:t>Estimating text comprehensibility</a:t>
            </a:r>
          </a:p>
          <a:p>
            <a:pPr lvl="1"/>
            <a:r>
              <a:rPr lang="en-US" altLang="zh-TW" dirty="0" smtClean="0"/>
              <a:t>Generating pairwise preferences</a:t>
            </a:r>
          </a:p>
          <a:p>
            <a:pPr lvl="1"/>
            <a:r>
              <a:rPr lang="en-US" altLang="zh-TW" dirty="0" smtClean="0"/>
              <a:t>Modeling user comprehensibility preferences </a:t>
            </a:r>
          </a:p>
          <a:p>
            <a:pPr lvl="1"/>
            <a:r>
              <a:rPr lang="en-US" altLang="zh-TW" dirty="0" smtClean="0"/>
              <a:t>Combining </a:t>
            </a:r>
            <a:r>
              <a:rPr lang="en-US" altLang="zh-TW" dirty="0"/>
              <a:t>the </a:t>
            </a:r>
            <a:r>
              <a:rPr lang="en-US" altLang="zh-TW" dirty="0" smtClean="0"/>
              <a:t>ranking</a:t>
            </a:r>
          </a:p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Experiments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Web search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CQA</a:t>
            </a:r>
          </a:p>
          <a:p>
            <a:r>
              <a:rPr lang="en-US" altLang="zh-TW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8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Estimating text comprehensibility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931" y="1412776"/>
            <a:ext cx="8229600" cy="48965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Comprehensibility classifier</a:t>
            </a:r>
          </a:p>
          <a:p>
            <a:pPr lvl="1"/>
            <a:r>
              <a:rPr lang="en-US" altLang="zh-TW" dirty="0" smtClean="0"/>
              <a:t>Output : the likelihood of the article being hard to read (comprehensibility score, </a:t>
            </a:r>
            <a:r>
              <a:rPr lang="en-US" altLang="zh-TW" i="1" dirty="0" err="1" smtClean="0"/>
              <a:t>S</a:t>
            </a:r>
            <a:r>
              <a:rPr lang="en-US" altLang="zh-TW" sz="1600" i="1" dirty="0" err="1" smtClean="0"/>
              <a:t>c</a:t>
            </a:r>
            <a:r>
              <a:rPr lang="en-US" altLang="zh-TW" sz="1600" i="1" dirty="0" smtClean="0"/>
              <a:t> </a:t>
            </a:r>
            <a:r>
              <a:rPr lang="en-US" altLang="zh-TW" dirty="0" smtClean="0"/>
              <a:t>) (0-1)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Training data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2"/>
            <a:r>
              <a:rPr lang="en-US" altLang="zh-TW" i="1" dirty="0" smtClean="0">
                <a:latin typeface="+mj-lt"/>
              </a:rPr>
              <a:t>Simple English Wikipedia   </a:t>
            </a:r>
            <a:r>
              <a:rPr lang="en-US" altLang="zh-TW" dirty="0" smtClean="0">
                <a:latin typeface="+mj-lt"/>
                <a:sym typeface="Wingdings" pitchFamily="2" charset="2"/>
              </a:rPr>
              <a:t></a:t>
            </a:r>
            <a:r>
              <a:rPr lang="en-US" altLang="zh-TW" i="1" dirty="0" smtClean="0">
                <a:latin typeface="+mj-lt"/>
              </a:rPr>
              <a:t>   </a:t>
            </a:r>
            <a:r>
              <a:rPr lang="en-US" altLang="zh-TW" dirty="0" smtClean="0"/>
              <a:t>easy </a:t>
            </a:r>
          </a:p>
          <a:p>
            <a:pPr lvl="2"/>
            <a:r>
              <a:rPr lang="en-US" altLang="zh-TW" i="1" dirty="0" smtClean="0"/>
              <a:t>English Wikipedia  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i="1" dirty="0" smtClean="0"/>
              <a:t>   </a:t>
            </a:r>
            <a:r>
              <a:rPr lang="en-US" altLang="zh-TW" dirty="0" smtClean="0">
                <a:latin typeface="+mj-lt"/>
              </a:rPr>
              <a:t>hard</a:t>
            </a:r>
          </a:p>
          <a:p>
            <a:pPr lvl="1"/>
            <a:endParaRPr lang="en-US" altLang="zh-TW" dirty="0" smtClean="0">
              <a:latin typeface="+mj-lt"/>
            </a:endParaRPr>
          </a:p>
          <a:p>
            <a:pPr lvl="1"/>
            <a:r>
              <a:rPr lang="en-US" altLang="zh-TW" dirty="0" smtClean="0">
                <a:latin typeface="+mj-lt"/>
              </a:rPr>
              <a:t>Feature </a:t>
            </a:r>
          </a:p>
          <a:p>
            <a:pPr lvl="2"/>
            <a:r>
              <a:rPr lang="en-US" altLang="zh-TW" dirty="0" smtClean="0">
                <a:latin typeface="+mj-lt"/>
              </a:rPr>
              <a:t>Basic English 850 word (TF, L2-normalize)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415931" y="530120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zh-TW" dirty="0" smtClean="0"/>
          </a:p>
          <a:p>
            <a:pPr marL="457200" lvl="1" indent="0">
              <a:buFont typeface="Arial" pitchFamily="34" charset="0"/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8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41664" r="12455" b="45943"/>
          <a:stretch/>
        </p:blipFill>
        <p:spPr bwMode="auto">
          <a:xfrm>
            <a:off x="264764" y="5085184"/>
            <a:ext cx="8483939" cy="86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55776" y="62946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dirty="0" smtClean="0"/>
              <a:t>Global threshold = 0.5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0591" r="4494" b="16745"/>
          <a:stretch/>
        </p:blipFill>
        <p:spPr bwMode="auto">
          <a:xfrm>
            <a:off x="539552" y="476672"/>
            <a:ext cx="7934365" cy="398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3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5961037"/>
            <a:ext cx="8229600" cy="89696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It is more meaningful to use </a:t>
            </a:r>
            <a:r>
              <a:rPr lang="en-US" altLang="zh-TW" sz="2400" dirty="0" err="1" smtClean="0"/>
              <a:t>Sc</a:t>
            </a:r>
            <a:r>
              <a:rPr lang="en-US" altLang="zh-TW" sz="2400" dirty="0" smtClean="0"/>
              <a:t> for comparing document within the same topic.</a:t>
            </a:r>
            <a:endParaRPr lang="zh-TW" alt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12276" r="45298" b="18190"/>
          <a:stretch/>
        </p:blipFill>
        <p:spPr bwMode="auto">
          <a:xfrm>
            <a:off x="1403648" y="116631"/>
            <a:ext cx="5976664" cy="563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9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Generating pairwise preferences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5069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Web search click log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altLang="zh-TW" dirty="0" smtClean="0"/>
              <a:t>CSA (Click &gt; Skip)</a:t>
            </a:r>
          </a:p>
          <a:p>
            <a:pPr marL="914400" lvl="1" indent="-514350">
              <a:buFont typeface="+mj-lt"/>
              <a:buAutoNum type="arabicParenR"/>
            </a:pPr>
            <a:endParaRPr lang="en-US" altLang="zh-TW" dirty="0" smtClean="0"/>
          </a:p>
          <a:p>
            <a:pPr marL="400050" lvl="1" indent="0">
              <a:buNone/>
            </a:pPr>
            <a:endParaRPr lang="en-US" altLang="zh-TW" dirty="0"/>
          </a:p>
          <a:p>
            <a:pPr marL="914400" lvl="1" indent="-514350">
              <a:buFont typeface="+mj-lt"/>
              <a:buAutoNum type="arabicParenR" startAt="2"/>
            </a:pPr>
            <a:r>
              <a:rPr lang="en-US" altLang="zh-TW" dirty="0" smtClean="0"/>
              <a:t>LCSA (Last click &gt; Skip above)</a:t>
            </a:r>
          </a:p>
          <a:p>
            <a:pPr marL="400050" lvl="1" indent="0">
              <a:buNone/>
            </a:pPr>
            <a:endParaRPr lang="en-US" altLang="zh-TW" dirty="0" smtClean="0"/>
          </a:p>
          <a:p>
            <a:pPr marL="914400" lvl="1" indent="-514350">
              <a:buFont typeface="+mj-lt"/>
              <a:buAutoNum type="arabicParenR"/>
            </a:pPr>
            <a:endParaRPr lang="en-US" altLang="zh-TW" dirty="0"/>
          </a:p>
          <a:p>
            <a:pPr marL="914400" lvl="1" indent="-514350">
              <a:buFont typeface="+mj-lt"/>
              <a:buAutoNum type="arabicParenR" startAt="3"/>
            </a:pPr>
            <a:r>
              <a:rPr lang="en-US" altLang="zh-TW" dirty="0" smtClean="0"/>
              <a:t>LCAA (Last click &gt; All above)</a:t>
            </a:r>
          </a:p>
          <a:p>
            <a:pPr marL="400050" lvl="1" indent="0">
              <a:buNone/>
            </a:pPr>
            <a:endParaRPr lang="en-US" altLang="zh-TW" dirty="0" smtClean="0"/>
          </a:p>
          <a:p>
            <a:pPr marL="400050" lvl="1" indent="0">
              <a:buNone/>
            </a:pPr>
            <a:endParaRPr lang="en-US" altLang="zh-TW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5436096" y="1474009"/>
            <a:ext cx="34563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Q</a:t>
            </a:r>
            <a:r>
              <a:rPr lang="en-US" altLang="zh-TW" sz="2800" dirty="0" smtClean="0"/>
              <a:t>uery</a:t>
            </a:r>
            <a:r>
              <a:rPr lang="zh-TW" altLang="en-US" sz="2800" dirty="0"/>
              <a:t>：</a:t>
            </a:r>
            <a:r>
              <a:rPr lang="en-US" altLang="zh-TW" sz="2800" dirty="0" smtClean="0"/>
              <a:t> toy</a:t>
            </a:r>
          </a:p>
          <a:p>
            <a:r>
              <a:rPr lang="en-US" altLang="zh-TW" sz="2800" dirty="0" smtClean="0"/>
              <a:t>Result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>l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, l</a:t>
            </a:r>
            <a:r>
              <a:rPr lang="en-US" altLang="zh-TW" sz="2800" baseline="-25000" dirty="0" smtClean="0"/>
              <a:t>2 </a:t>
            </a:r>
            <a:r>
              <a:rPr lang="en-US" altLang="zh-TW" sz="2800" dirty="0" smtClean="0"/>
              <a:t>, l</a:t>
            </a:r>
            <a:r>
              <a:rPr lang="en-US" altLang="zh-TW" sz="2800" baseline="-25000" dirty="0"/>
              <a:t>3</a:t>
            </a:r>
            <a:r>
              <a:rPr lang="en-US" altLang="zh-TW" sz="2800" dirty="0" smtClean="0"/>
              <a:t>, l</a:t>
            </a:r>
            <a:r>
              <a:rPr lang="en-US" altLang="zh-TW" sz="2800" baseline="-25000" dirty="0"/>
              <a:t>4</a:t>
            </a:r>
            <a:r>
              <a:rPr lang="en-US" altLang="zh-TW" sz="2800" dirty="0" smtClean="0"/>
              <a:t>, l</a:t>
            </a:r>
            <a:r>
              <a:rPr lang="en-US" altLang="zh-TW" sz="2800" baseline="-25000" dirty="0" smtClean="0"/>
              <a:t>5   </a:t>
            </a:r>
          </a:p>
          <a:p>
            <a:r>
              <a:rPr lang="en-US" altLang="zh-TW" sz="2800" dirty="0" smtClean="0"/>
              <a:t>Click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> l</a:t>
            </a:r>
            <a:r>
              <a:rPr lang="en-US" altLang="zh-TW" sz="2800" baseline="-25000" dirty="0" smtClean="0"/>
              <a:t>2 </a:t>
            </a:r>
            <a:r>
              <a:rPr lang="en-US" altLang="zh-TW" sz="2800" dirty="0" smtClean="0"/>
              <a:t>, l</a:t>
            </a:r>
            <a:r>
              <a:rPr lang="en-US" altLang="zh-TW" sz="2800" baseline="-25000" dirty="0" smtClean="0"/>
              <a:t>4</a:t>
            </a:r>
            <a:endParaRPr lang="en-US" altLang="zh-TW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8" t="61488" r="33959" b="32169"/>
          <a:stretch/>
        </p:blipFill>
        <p:spPr bwMode="auto">
          <a:xfrm>
            <a:off x="1166697" y="2676980"/>
            <a:ext cx="4032448" cy="36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5" t="48507" r="37903" b="45757"/>
          <a:stretch/>
        </p:blipFill>
        <p:spPr bwMode="auto">
          <a:xfrm>
            <a:off x="1483390" y="3727062"/>
            <a:ext cx="3088610" cy="3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2" t="54618" r="31120" b="38087"/>
          <a:stretch/>
        </p:blipFill>
        <p:spPr bwMode="auto">
          <a:xfrm>
            <a:off x="935731" y="4797152"/>
            <a:ext cx="4536504" cy="44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457200" y="5661248"/>
            <a:ext cx="8229600" cy="9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altLang="zh-TW" dirty="0" smtClean="0"/>
              <a:t>Best answers in CQA forums</a:t>
            </a:r>
          </a:p>
          <a:p>
            <a:pPr lvl="1"/>
            <a:r>
              <a:rPr lang="en-US" altLang="zh-TW" dirty="0" smtClean="0"/>
              <a:t>best answers &gt; all the other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8299-6160-46D2-AA71-1807FDB5C31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3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1665</TotalTime>
  <Words>824</Words>
  <Application>Microsoft Office PowerPoint</Application>
  <PresentationFormat>如螢幕大小 (4:3)</PresentationFormat>
  <Paragraphs>248</Paragraphs>
  <Slides>30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清晰度</vt:lpstr>
      <vt:lpstr>TO Each His Own: Personalized Content Selection Based on Text Comprehensibility</vt:lpstr>
      <vt:lpstr>Outline</vt:lpstr>
      <vt:lpstr>Introduction</vt:lpstr>
      <vt:lpstr>Introduction</vt:lpstr>
      <vt:lpstr>Outline</vt:lpstr>
      <vt:lpstr>Estimating text comprehensibility</vt:lpstr>
      <vt:lpstr>PowerPoint 簡報</vt:lpstr>
      <vt:lpstr>PowerPoint 簡報</vt:lpstr>
      <vt:lpstr>Generating pairwise preferences</vt:lpstr>
      <vt:lpstr>PowerPoint 簡報</vt:lpstr>
      <vt:lpstr>Modeling user comprehensibility preferences</vt:lpstr>
      <vt:lpstr>PowerPoint 簡報</vt:lpstr>
      <vt:lpstr>PowerPoint 簡報</vt:lpstr>
      <vt:lpstr>PowerPoint 簡報</vt:lpstr>
      <vt:lpstr>Combining the ranking</vt:lpstr>
      <vt:lpstr>Outline</vt:lpstr>
      <vt:lpstr>Search dataset</vt:lpstr>
      <vt:lpstr>Evaluation measures</vt:lpstr>
      <vt:lpstr>PowerPoint 簡報</vt:lpstr>
      <vt:lpstr>PowerPoint 簡報</vt:lpstr>
      <vt:lpstr>Experiments on search data</vt:lpstr>
      <vt:lpstr>PowerPoint 簡報</vt:lpstr>
      <vt:lpstr>PowerPoint 簡報</vt:lpstr>
      <vt:lpstr>PowerPoint 簡報</vt:lpstr>
      <vt:lpstr>PowerPoint 簡報</vt:lpstr>
      <vt:lpstr>PowerPoint 簡報</vt:lpstr>
      <vt:lpstr>Answer dataset</vt:lpstr>
      <vt:lpstr>Experiments on answers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Each His Own: Personalized Content Selection based on Text Comprehensibility</dc:title>
  <dc:creator>user</dc:creator>
  <cp:lastModifiedBy>user</cp:lastModifiedBy>
  <cp:revision>118</cp:revision>
  <dcterms:created xsi:type="dcterms:W3CDTF">2013-01-20T06:38:01Z</dcterms:created>
  <dcterms:modified xsi:type="dcterms:W3CDTF">2013-01-23T16:09:32Z</dcterms:modified>
</cp:coreProperties>
</file>